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28"/>
  </p:notesMasterIdLst>
  <p:sldIdLst>
    <p:sldId id="256" r:id="rId3"/>
    <p:sldId id="259" r:id="rId4"/>
    <p:sldId id="258" r:id="rId5"/>
    <p:sldId id="263" r:id="rId6"/>
    <p:sldId id="291" r:id="rId7"/>
    <p:sldId id="304" r:id="rId8"/>
    <p:sldId id="305" r:id="rId9"/>
    <p:sldId id="306" r:id="rId10"/>
    <p:sldId id="315" r:id="rId11"/>
    <p:sldId id="317" r:id="rId12"/>
    <p:sldId id="318" r:id="rId13"/>
    <p:sldId id="320" r:id="rId14"/>
    <p:sldId id="321" r:id="rId15"/>
    <p:sldId id="292" r:id="rId16"/>
    <p:sldId id="296" r:id="rId17"/>
    <p:sldId id="298" r:id="rId18"/>
    <p:sldId id="299" r:id="rId19"/>
    <p:sldId id="301" r:id="rId20"/>
    <p:sldId id="293" r:id="rId21"/>
    <p:sldId id="313" r:id="rId22"/>
    <p:sldId id="289" r:id="rId23"/>
    <p:sldId id="307" r:id="rId24"/>
    <p:sldId id="308" r:id="rId25"/>
    <p:sldId id="310" r:id="rId26"/>
    <p:sldId id="312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osis" pitchFamily="2" charset="0"/>
      <p:regular r:id="rId33"/>
      <p:bold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aleway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C96770-1785-4E1D-BA4B-D1811AFC80A4}">
  <a:tblStyle styleId="{11C96770-1785-4E1D-BA4B-D1811AFC80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reegoogleslidestemplates.com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522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49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552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32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74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88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901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6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587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6dc4b7341_0_8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g16dc4b7341_0_8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safely remove this slide. This slide design was provided by Free Google Slides Templates – You can download more templates, shapes and elements for PowerPoint from </a:t>
            </a:r>
            <a:r>
              <a:rPr lang="en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http://freegoogleslidestemplates.com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g16dc4b7341_0_8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92698d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92698d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489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884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58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92698d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92698d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82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882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769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617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2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Descriptions">
  <p:cSld name="BLANK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">
  <p:cSld name="BLANK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3">
  <p:cSld name="BLANK_1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1">
  <p:cSld name="BLANK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5C64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-44575" y="766625"/>
            <a:ext cx="9188700" cy="25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Dosis"/>
              <a:buNone/>
              <a:defRPr sz="80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1"/>
          </p:nvPr>
        </p:nvSpPr>
        <p:spPr>
          <a:xfrm>
            <a:off x="311700" y="3276600"/>
            <a:ext cx="85206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Open Sans"/>
              <a:buNone/>
              <a:defRPr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e">
  <p:cSld name="CUSTOM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1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9" name="Google Shape;189;p28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190" name="Google Shape;190;p28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ight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4563000" y="34100"/>
            <a:ext cx="390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563150" y="606800"/>
            <a:ext cx="39054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1" name="Google Shape;201;p29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202" name="Google Shape;202;p29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51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2" name="Google Shape;212;p30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213" name="Google Shape;213;p30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3" name="Google Shape;223;p31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224" name="Google Shape;224;p31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2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7" name="Google Shape;237;p32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238" name="Google Shape;238;p32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ubTitle" idx="3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62" name="Google Shape;26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/>
        </p:nvSpPr>
        <p:spPr>
          <a:xfrm>
            <a:off x="6819375" y="4714900"/>
            <a:ext cx="2236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freegoogleslidestemplates.com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500"/>
              <a:buFont typeface="Dosis"/>
              <a:buNone/>
              <a:defRPr sz="125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Dosis"/>
              <a:buNone/>
              <a:defRPr sz="12500"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7" name="Google Shape;267;p38"/>
          <p:cNvSpPr/>
          <p:nvPr/>
        </p:nvSpPr>
        <p:spPr>
          <a:xfrm>
            <a:off x="8468475" y="152350"/>
            <a:ext cx="454500" cy="365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8468475" y="517700"/>
            <a:ext cx="454500" cy="89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sldNum" idx="12"/>
          </p:nvPr>
        </p:nvSpPr>
        <p:spPr>
          <a:xfrm>
            <a:off x="8421384" y="1382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300">
                <a:solidFill>
                  <a:srgbClr val="FFFFFF"/>
                </a:solidFill>
              </a:defRPr>
            </a:lvl1pPr>
            <a:lvl2pPr lvl="1" algn="ctr" rtl="0">
              <a:buNone/>
              <a:defRPr sz="1300">
                <a:solidFill>
                  <a:srgbClr val="FFFFFF"/>
                </a:solidFill>
              </a:defRPr>
            </a:lvl2pPr>
            <a:lvl3pPr lvl="2" algn="ctr" rtl="0">
              <a:buNone/>
              <a:defRPr sz="1300">
                <a:solidFill>
                  <a:srgbClr val="FFFFFF"/>
                </a:solidFill>
              </a:defRPr>
            </a:lvl3pPr>
            <a:lvl4pPr lvl="3" algn="ctr" rtl="0">
              <a:buNone/>
              <a:defRPr sz="1300">
                <a:solidFill>
                  <a:srgbClr val="FFFFFF"/>
                </a:solidFill>
              </a:defRPr>
            </a:lvl4pPr>
            <a:lvl5pPr lvl="4" algn="ctr" rtl="0">
              <a:buNone/>
              <a:defRPr sz="1300">
                <a:solidFill>
                  <a:srgbClr val="FFFFFF"/>
                </a:solidFill>
              </a:defRPr>
            </a:lvl5pPr>
            <a:lvl6pPr lvl="5" algn="ctr" rtl="0">
              <a:buNone/>
              <a:defRPr sz="1300">
                <a:solidFill>
                  <a:srgbClr val="FFFFFF"/>
                </a:solidFill>
              </a:defRPr>
            </a:lvl6pPr>
            <a:lvl7pPr lvl="6" algn="ctr" rtl="0">
              <a:buNone/>
              <a:defRPr sz="1300">
                <a:solidFill>
                  <a:srgbClr val="FFFFFF"/>
                </a:solidFill>
              </a:defRPr>
            </a:lvl7pPr>
            <a:lvl8pPr lvl="7" algn="ctr" rtl="0">
              <a:buNone/>
              <a:defRPr sz="1300">
                <a:solidFill>
                  <a:srgbClr val="FFFFFF"/>
                </a:solidFill>
              </a:defRPr>
            </a:lvl8pPr>
            <a:lvl9pPr lvl="8" algn="ctr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0" name="Google Shape;270;p38"/>
          <p:cNvGrpSpPr/>
          <p:nvPr/>
        </p:nvGrpSpPr>
        <p:grpSpPr>
          <a:xfrm>
            <a:off x="197970" y="4683259"/>
            <a:ext cx="297191" cy="365407"/>
            <a:chOff x="2149550" y="2870305"/>
            <a:chExt cx="378395" cy="465250"/>
          </a:xfrm>
        </p:grpSpPr>
        <p:sp>
          <p:nvSpPr>
            <p:cNvPr id="271" name="Google Shape;271;p38"/>
            <p:cNvSpPr/>
            <p:nvPr/>
          </p:nvSpPr>
          <p:spPr>
            <a:xfrm>
              <a:off x="2149569" y="2870305"/>
              <a:ext cx="378375" cy="465250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9786" y="4479"/>
                  </a:moveTo>
                  <a:cubicBezTo>
                    <a:pt x="9957" y="4549"/>
                    <a:pt x="9915" y="4653"/>
                    <a:pt x="10000" y="4792"/>
                  </a:cubicBezTo>
                  <a:lnTo>
                    <a:pt x="10000" y="9236"/>
                  </a:lnTo>
                  <a:cubicBezTo>
                    <a:pt x="10000" y="9653"/>
                    <a:pt x="9573" y="10000"/>
                    <a:pt x="9060" y="10000"/>
                  </a:cubicBezTo>
                  <a:lnTo>
                    <a:pt x="940" y="10000"/>
                  </a:lnTo>
                  <a:cubicBezTo>
                    <a:pt x="342" y="10000"/>
                    <a:pt x="0" y="9653"/>
                    <a:pt x="0" y="9236"/>
                  </a:cubicBezTo>
                  <a:lnTo>
                    <a:pt x="0" y="694"/>
                  </a:lnTo>
                  <a:cubicBezTo>
                    <a:pt x="0" y="278"/>
                    <a:pt x="342" y="0"/>
                    <a:pt x="855" y="0"/>
                  </a:cubicBezTo>
                  <a:lnTo>
                    <a:pt x="7009" y="0"/>
                  </a:lnTo>
                  <a:cubicBezTo>
                    <a:pt x="7179" y="139"/>
                    <a:pt x="7179" y="417"/>
                    <a:pt x="7179" y="625"/>
                  </a:cubicBezTo>
                  <a:lnTo>
                    <a:pt x="7179" y="2222"/>
                  </a:lnTo>
                  <a:cubicBezTo>
                    <a:pt x="7179" y="2431"/>
                    <a:pt x="7436" y="2569"/>
                    <a:pt x="7521" y="2708"/>
                  </a:cubicBezTo>
                  <a:cubicBezTo>
                    <a:pt x="8120" y="3125"/>
                    <a:pt x="8632" y="3542"/>
                    <a:pt x="9145" y="3958"/>
                  </a:cubicBezTo>
                  <a:cubicBezTo>
                    <a:pt x="9231" y="4097"/>
                    <a:pt x="9334" y="4062"/>
                    <a:pt x="9632" y="4312"/>
                  </a:cubicBezTo>
                </a:path>
              </a:pathLst>
            </a:custGeom>
            <a:solidFill>
              <a:srgbClr val="F7B600"/>
            </a:solidFill>
            <a:ln w="12700" cap="flat" cmpd="sng">
              <a:solidFill>
                <a:srgbClr val="FFC92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2414965" y="2870305"/>
              <a:ext cx="112980" cy="125770"/>
            </a:xfrm>
            <a:custGeom>
              <a:avLst/>
              <a:gdLst/>
              <a:ahLst/>
              <a:cxnLst/>
              <a:rect l="l" t="t" r="r" b="b"/>
              <a:pathLst>
                <a:path w="35" h="39" extrusionOk="0">
                  <a:moveTo>
                    <a:pt x="0" y="34"/>
                  </a:moveTo>
                  <a:cubicBezTo>
                    <a:pt x="0" y="23"/>
                    <a:pt x="0" y="11"/>
                    <a:pt x="0" y="0"/>
                  </a:cubicBezTo>
                  <a:cubicBezTo>
                    <a:pt x="12" y="11"/>
                    <a:pt x="24" y="22"/>
                    <a:pt x="35" y="34"/>
                  </a:cubicBezTo>
                  <a:cubicBezTo>
                    <a:pt x="33" y="36"/>
                    <a:pt x="32" y="36"/>
                    <a:pt x="30" y="36"/>
                  </a:cubicBezTo>
                  <a:cubicBezTo>
                    <a:pt x="20" y="36"/>
                    <a:pt x="10" y="39"/>
                    <a:pt x="0" y="34"/>
                  </a:cubicBezTo>
                  <a:close/>
                </a:path>
              </a:pathLst>
            </a:custGeom>
            <a:solidFill>
              <a:srgbClr val="FEE06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2414965" y="2980088"/>
              <a:ext cx="112975" cy="112975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0" y="0"/>
                  </a:moveTo>
                  <a:lnTo>
                    <a:pt x="10000" y="0"/>
                  </a:lnTo>
                  <a:lnTo>
                    <a:pt x="10000" y="10000"/>
                  </a:lnTo>
                  <a:cubicBezTo>
                    <a:pt x="9362" y="9057"/>
                    <a:pt x="1457" y="1924"/>
                    <a:pt x="0" y="0"/>
                  </a:cubicBezTo>
                  <a:close/>
                </a:path>
              </a:pathLst>
            </a:custGeom>
            <a:solidFill>
              <a:srgbClr val="D59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2149550" y="3036900"/>
              <a:ext cx="378300" cy="2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" sz="800" b="0" i="0" u="none" strike="noStrike" cap="non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FGST</a:t>
              </a:r>
              <a:endParaRPr sz="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75" name="Google Shape;275;p38"/>
          <p:cNvSpPr txBox="1">
            <a:spLocks noGrp="1"/>
          </p:cNvSpPr>
          <p:nvPr>
            <p:ph type="title" idx="2"/>
          </p:nvPr>
        </p:nvSpPr>
        <p:spPr>
          <a:xfrm>
            <a:off x="311700" y="3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 b="1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subTitle" idx="3"/>
          </p:nvPr>
        </p:nvSpPr>
        <p:spPr>
          <a:xfrm>
            <a:off x="2249850" y="606800"/>
            <a:ext cx="4644300" cy="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ally Blank">
  <p:cSld name="BLANK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slide">
  <p:cSld name="1_slidemodel2">
    <p:bg>
      <p:bgPr>
        <a:noFill/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86" name="Google Shape;86;p1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96" name="Google Shape;96;p1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68" r:id="rId16"/>
    <p:sldLayoutId id="2147483669" r:id="rId17"/>
    <p:sldLayoutId id="214748367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owledgenile.com/blogs/pros-and-cons-of-mongodb/" TargetMode="External"/><Relationship Id="rId7" Type="http://schemas.openxmlformats.org/officeDocument/2006/relationships/hyperlink" Target="https://hocspringboot.net/2020/10/17/spring-boot-co-gi-hay-va-nhung-tinh-nang-cua-springboo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dux.js.org/" TargetMode="External"/><Relationship Id="rId5" Type="http://schemas.openxmlformats.org/officeDocument/2006/relationships/hyperlink" Target="https://viblo.asia/p/redux-trong-react-la-gi-1Je5EDX0lnL" TargetMode="External"/><Relationship Id="rId4" Type="http://schemas.openxmlformats.org/officeDocument/2006/relationships/hyperlink" Target="https://jwt.io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icketbox.v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50C1E281-3D92-6FA0-DDBA-AAC5F1986789}"/>
              </a:ext>
            </a:extLst>
          </p:cNvPr>
          <p:cNvSpPr txBox="1">
            <a:spLocks/>
          </p:cNvSpPr>
          <p:nvPr/>
        </p:nvSpPr>
        <p:spPr>
          <a:xfrm>
            <a:off x="2606675" y="1925798"/>
            <a:ext cx="6537325" cy="1038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b="1"/>
              <a:t>XÂY DỰNG WEBSITE BÁN VÉ </a:t>
            </a:r>
          </a:p>
          <a:p>
            <a:pPr algn="ctr"/>
            <a:r>
              <a:rPr lang="en-US" b="1"/>
              <a:t>SỰ KIỆN</a:t>
            </a:r>
          </a:p>
        </p:txBody>
      </p:sp>
      <p:sp>
        <p:nvSpPr>
          <p:cNvPr id="9" name="Google Shape;104;p14">
            <a:extLst>
              <a:ext uri="{FF2B5EF4-FFF2-40B4-BE49-F238E27FC236}">
                <a16:creationId xmlns:a16="http://schemas.microsoft.com/office/drawing/2014/main" id="{46F34378-6CE2-21C0-A72F-611B28A3CBFD}"/>
              </a:ext>
            </a:extLst>
          </p:cNvPr>
          <p:cNvSpPr txBox="1">
            <a:spLocks/>
          </p:cNvSpPr>
          <p:nvPr/>
        </p:nvSpPr>
        <p:spPr>
          <a:xfrm>
            <a:off x="2756248" y="3363313"/>
            <a:ext cx="6387752" cy="178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600">
                <a:solidFill>
                  <a:schemeClr val="bg1"/>
                </a:solidFill>
              </a:rPr>
              <a:t>GIẢNG VIÊN HƯỚNG DẪN:		TS. NGUYỄN THIÊN BẢO</a:t>
            </a:r>
          </a:p>
          <a:p>
            <a:pPr marL="0" indent="0">
              <a:buFont typeface="Lato"/>
              <a:buNone/>
            </a:pPr>
            <a:r>
              <a:rPr lang="en-US" sz="1600">
                <a:solidFill>
                  <a:schemeClr val="bg1"/>
                </a:solidFill>
              </a:rPr>
              <a:t>NHÓM:				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4EA5A-C949-BF9D-06AB-70287936C614}"/>
              </a:ext>
            </a:extLst>
          </p:cNvPr>
          <p:cNvSpPr/>
          <p:nvPr/>
        </p:nvSpPr>
        <p:spPr>
          <a:xfrm>
            <a:off x="2756248" y="411290"/>
            <a:ext cx="680862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TƯƠNG TÁC NGƯỜI MÁY</a:t>
            </a:r>
            <a:endParaRPr lang="en-US" sz="32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3D3BCE-A8AA-36DF-E661-2B8226DE26BF}"/>
              </a:ext>
            </a:extLst>
          </p:cNvPr>
          <p:cNvSpPr/>
          <p:nvPr/>
        </p:nvSpPr>
        <p:spPr>
          <a:xfrm>
            <a:off x="5324434" y="1244816"/>
            <a:ext cx="16722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ĐỀ TÀI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Xác định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vi-VN"/>
              <a:t>của người dùn</a:t>
            </a:r>
            <a:r>
              <a:rPr lang="en-US"/>
              <a:t>g</a:t>
            </a:r>
          </a:p>
        </p:txBody>
      </p:sp>
      <p:sp>
        <p:nvSpPr>
          <p:cNvPr id="387" name="Google Shape;387;p49"/>
          <p:cNvSpPr txBox="1">
            <a:spLocks noGrp="1"/>
          </p:cNvSpPr>
          <p:nvPr>
            <p:ph type="body" idx="1"/>
          </p:nvPr>
        </p:nvSpPr>
        <p:spPr>
          <a:xfrm>
            <a:off x="270986" y="1318505"/>
            <a:ext cx="6717111" cy="763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vi-VN" sz="1600" b="1">
                <a:solidFill>
                  <a:schemeClr val="dk1"/>
                </a:solidFill>
                <a:highlight>
                  <a:srgbClr val="FFFFFF"/>
                </a:highlight>
              </a:rPr>
              <a:t>Organizer: người dùng có quyền quản lý sự kiện, quản lý danh sách các hoá đơn và các khách hang liên quan</a:t>
            </a:r>
          </a:p>
          <a:p>
            <a:pPr marL="285750" indent="-285750"/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latin typeface="Muli"/>
                <a:ea typeface="Muli"/>
                <a:cs typeface="Muli"/>
                <a:sym typeface="Muli"/>
              </a:rPr>
              <a:t>Về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vai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trò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he Role of e-Commerce in the Growth Story of MSMEs - Textile Magazine,  Textile News, Apparel News, Fashion News">
            <a:extLst>
              <a:ext uri="{FF2B5EF4-FFF2-40B4-BE49-F238E27FC236}">
                <a16:creationId xmlns:a16="http://schemas.microsoft.com/office/drawing/2014/main" id="{B09E9424-4987-209E-A639-81FD73C9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474" y="1864075"/>
            <a:ext cx="3077145" cy="18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DBACE1C-CEC0-0387-BD0A-2EF3C6725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12429"/>
              </p:ext>
            </p:extLst>
          </p:nvPr>
        </p:nvGraphicFramePr>
        <p:xfrm>
          <a:off x="1318366" y="2081561"/>
          <a:ext cx="5498746" cy="2877566"/>
        </p:xfrm>
        <a:graphic>
          <a:graphicData uri="http://schemas.openxmlformats.org/drawingml/2006/table">
            <a:tbl>
              <a:tblPr firstRow="1" firstCol="1" bandRow="1">
                <a:tableStyleId>{11C96770-1785-4E1D-BA4B-D1811AFC80A4}</a:tableStyleId>
              </a:tblPr>
              <a:tblGrid>
                <a:gridCol w="2605823">
                  <a:extLst>
                    <a:ext uri="{9D8B030D-6E8A-4147-A177-3AD203B41FA5}">
                      <a16:colId xmlns:a16="http://schemas.microsoft.com/office/drawing/2014/main" val="1329493565"/>
                    </a:ext>
                  </a:extLst>
                </a:gridCol>
                <a:gridCol w="2892923">
                  <a:extLst>
                    <a:ext uri="{9D8B030D-6E8A-4147-A177-3AD203B41FA5}">
                      <a16:colId xmlns:a16="http://schemas.microsoft.com/office/drawing/2014/main" val="4345992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Function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8833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Login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Access to system as Organizer role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2101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Verify password with OTP code sent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6153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Change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account with new password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1480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organizer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information organizer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670621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avatar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avatar for user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862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Create an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Create an event as Organizer role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7979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Delete an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Delete an event as Organizer role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8150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an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an event as Organizer role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486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created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event(s) after being created as Organizer role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8117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customer list by Order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Show customer list  by Order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627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customer list by Account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Show customer list  by distinct Account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2614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933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Xác định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vi-VN"/>
              <a:t>của người dùn</a:t>
            </a:r>
            <a:r>
              <a:rPr lang="en-US"/>
              <a:t>g</a:t>
            </a:r>
          </a:p>
        </p:txBody>
      </p:sp>
      <p:sp>
        <p:nvSpPr>
          <p:cNvPr id="387" name="Google Shape;387;p49"/>
          <p:cNvSpPr txBox="1">
            <a:spLocks noGrp="1"/>
          </p:cNvSpPr>
          <p:nvPr>
            <p:ph type="body" idx="1"/>
          </p:nvPr>
        </p:nvSpPr>
        <p:spPr>
          <a:xfrm>
            <a:off x="270986" y="1318505"/>
            <a:ext cx="6717111" cy="763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vi-VN" sz="1600" b="1">
                <a:solidFill>
                  <a:schemeClr val="dk1"/>
                </a:solidFill>
                <a:highlight>
                  <a:srgbClr val="FFFFFF"/>
                </a:highlight>
              </a:rPr>
              <a:t>Customer: người dùng có quyền quản lý danh sách yêu thích, mua vé, xem lịch sử đơn hàng,…</a:t>
            </a:r>
          </a:p>
          <a:p>
            <a:pPr marL="285750" indent="-285750"/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latin typeface="Muli"/>
                <a:ea typeface="Muli"/>
                <a:cs typeface="Muli"/>
                <a:sym typeface="Muli"/>
              </a:rPr>
              <a:t>Về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vai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trò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he Role of e-Commerce in the Growth Story of MSMEs - Textile Magazine,  Textile News, Apparel News, Fashion News">
            <a:extLst>
              <a:ext uri="{FF2B5EF4-FFF2-40B4-BE49-F238E27FC236}">
                <a16:creationId xmlns:a16="http://schemas.microsoft.com/office/drawing/2014/main" id="{B09E9424-4987-209E-A639-81FD73C9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474" y="1864075"/>
            <a:ext cx="3077145" cy="18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D720AA-2F9C-96E0-30AD-4B6F7270C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950982"/>
              </p:ext>
            </p:extLst>
          </p:nvPr>
        </p:nvGraphicFramePr>
        <p:xfrm>
          <a:off x="2044538" y="2081561"/>
          <a:ext cx="4482643" cy="2884245"/>
        </p:xfrm>
        <a:graphic>
          <a:graphicData uri="http://schemas.openxmlformats.org/drawingml/2006/table">
            <a:tbl>
              <a:tblPr firstRow="1" firstCol="1" bandRow="1">
                <a:tableStyleId>{11C96770-1785-4E1D-BA4B-D1811AFC80A4}</a:tableStyleId>
              </a:tblPr>
              <a:tblGrid>
                <a:gridCol w="2076784">
                  <a:extLst>
                    <a:ext uri="{9D8B030D-6E8A-4147-A177-3AD203B41FA5}">
                      <a16:colId xmlns:a16="http://schemas.microsoft.com/office/drawing/2014/main" val="471214915"/>
                    </a:ext>
                  </a:extLst>
                </a:gridCol>
                <a:gridCol w="2405859">
                  <a:extLst>
                    <a:ext uri="{9D8B030D-6E8A-4147-A177-3AD203B41FA5}">
                      <a16:colId xmlns:a16="http://schemas.microsoft.com/office/drawing/2014/main" val="452245794"/>
                    </a:ext>
                  </a:extLst>
                </a:gridCol>
              </a:tblGrid>
              <a:tr h="2247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Function name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Description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726544713"/>
                  </a:ext>
                </a:extLst>
              </a:tr>
              <a:tr h="15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Login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Access to system as an customer role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4284069928"/>
                  </a:ext>
                </a:extLst>
              </a:tr>
              <a:tr h="15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Google login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Access to system as customer role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2346560655"/>
                  </a:ext>
                </a:extLst>
              </a:tr>
              <a:tr h="15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Logout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Log out of system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4039216810"/>
                  </a:ext>
                </a:extLst>
              </a:tr>
              <a:tr h="15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 password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Verify password with OTP code sent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3948907520"/>
                  </a:ext>
                </a:extLst>
              </a:tr>
              <a:tr h="15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Change password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account with new password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2838522463"/>
                  </a:ext>
                </a:extLst>
              </a:tr>
              <a:tr h="15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profile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information user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1261009434"/>
                  </a:ext>
                </a:extLst>
              </a:tr>
              <a:tr h="15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avatar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avatar for user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3804126261"/>
                  </a:ext>
                </a:extLst>
              </a:tr>
              <a:tr h="15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wish list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Show wish list of user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2226773468"/>
                  </a:ext>
                </a:extLst>
              </a:tr>
              <a:tr h="15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Add an item to wish list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Add favored event to wish list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1930231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73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Xác định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vi-VN"/>
              <a:t>của người dùn</a:t>
            </a:r>
            <a:r>
              <a:rPr lang="en-US"/>
              <a:t>g</a:t>
            </a:r>
          </a:p>
        </p:txBody>
      </p:sp>
      <p:sp>
        <p:nvSpPr>
          <p:cNvPr id="387" name="Google Shape;387;p49"/>
          <p:cNvSpPr txBox="1">
            <a:spLocks noGrp="1"/>
          </p:cNvSpPr>
          <p:nvPr>
            <p:ph type="body" idx="1"/>
          </p:nvPr>
        </p:nvSpPr>
        <p:spPr>
          <a:xfrm>
            <a:off x="270986" y="1318505"/>
            <a:ext cx="6717111" cy="763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vi-VN" sz="1600" b="1">
                <a:solidFill>
                  <a:schemeClr val="dk1"/>
                </a:solidFill>
                <a:highlight>
                  <a:srgbClr val="FFFFFF"/>
                </a:highlight>
              </a:rPr>
              <a:t>Customer: người dùng có quyền quản lý danh sách yêu thích, mua vé, xem lịch sử đơn hàng,…</a:t>
            </a:r>
          </a:p>
          <a:p>
            <a:pPr marL="285750" indent="-285750"/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latin typeface="Muli"/>
                <a:ea typeface="Muli"/>
                <a:cs typeface="Muli"/>
                <a:sym typeface="Muli"/>
              </a:rPr>
              <a:t>Về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vai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trò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he Role of e-Commerce in the Growth Story of MSMEs - Textile Magazine,  Textile News, Apparel News, Fashion News">
            <a:extLst>
              <a:ext uri="{FF2B5EF4-FFF2-40B4-BE49-F238E27FC236}">
                <a16:creationId xmlns:a16="http://schemas.microsoft.com/office/drawing/2014/main" id="{B09E9424-4987-209E-A639-81FD73C9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474" y="1864075"/>
            <a:ext cx="3077145" cy="18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5FF5DF-79EC-4458-3FEE-F0A740702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636417"/>
              </p:ext>
            </p:extLst>
          </p:nvPr>
        </p:nvGraphicFramePr>
        <p:xfrm>
          <a:off x="1903142" y="2081562"/>
          <a:ext cx="4646341" cy="3008105"/>
        </p:xfrm>
        <a:graphic>
          <a:graphicData uri="http://schemas.openxmlformats.org/drawingml/2006/table">
            <a:tbl>
              <a:tblPr firstRow="1" firstCol="1" bandRow="1">
                <a:tableStyleId>{11C96770-1785-4E1D-BA4B-D1811AFC80A4}</a:tableStyleId>
              </a:tblPr>
              <a:tblGrid>
                <a:gridCol w="2186021">
                  <a:extLst>
                    <a:ext uri="{9D8B030D-6E8A-4147-A177-3AD203B41FA5}">
                      <a16:colId xmlns:a16="http://schemas.microsoft.com/office/drawing/2014/main" val="567781072"/>
                    </a:ext>
                  </a:extLst>
                </a:gridCol>
                <a:gridCol w="2460320">
                  <a:extLst>
                    <a:ext uri="{9D8B030D-6E8A-4147-A177-3AD203B41FA5}">
                      <a16:colId xmlns:a16="http://schemas.microsoft.com/office/drawing/2014/main" val="3071304886"/>
                    </a:ext>
                  </a:extLst>
                </a:gridCol>
              </a:tblGrid>
              <a:tr h="3900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Delete an item from wish list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Remove an particular item from wish list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863844903"/>
                  </a:ext>
                </a:extLst>
              </a:tr>
              <a:tr h="3900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Delete all items from wish list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Remove all items from wish list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3577266091"/>
                  </a:ext>
                </a:extLst>
              </a:tr>
              <a:tr h="19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order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history order by List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587005981"/>
                  </a:ext>
                </a:extLst>
              </a:tr>
              <a:tr h="3900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Check-out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Check out corresponding to payment method 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3088750264"/>
                  </a:ext>
                </a:extLst>
              </a:tr>
              <a:tr h="19000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Search Event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Find event by name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4212341184"/>
                  </a:ext>
                </a:extLst>
              </a:tr>
              <a:tr h="3900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Events by Category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Show events by particular category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196180381"/>
                  </a:ext>
                </a:extLst>
              </a:tr>
              <a:tr h="3900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upcoming events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Show a wide range of upcoming events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2560327372"/>
                  </a:ext>
                </a:extLst>
              </a:tr>
              <a:tr h="5392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detailed event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Display detailed information by particular event</a:t>
                      </a:r>
                      <a:endParaRPr lang="en-US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360" marR="52360" marT="0" marB="0"/>
                </a:tc>
                <a:extLst>
                  <a:ext uri="{0D108BD9-81ED-4DB2-BD59-A6C34878D82A}">
                    <a16:rowId xmlns:a16="http://schemas.microsoft.com/office/drawing/2014/main" val="1206451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42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Xác định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vi-VN"/>
              <a:t>của người dùn</a:t>
            </a:r>
            <a:r>
              <a:rPr lang="en-US"/>
              <a:t>g</a:t>
            </a:r>
          </a:p>
        </p:txBody>
      </p:sp>
      <p:sp>
        <p:nvSpPr>
          <p:cNvPr id="387" name="Google Shape;387;p49"/>
          <p:cNvSpPr txBox="1">
            <a:spLocks noGrp="1"/>
          </p:cNvSpPr>
          <p:nvPr>
            <p:ph type="body" idx="1"/>
          </p:nvPr>
        </p:nvSpPr>
        <p:spPr>
          <a:xfrm>
            <a:off x="270986" y="1318505"/>
            <a:ext cx="6717111" cy="763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Guest: người dùng cần đăng ký để trở thành tài khoản chính thức, có thể xem chi tiết sự kiện và các thông tin liên quan</a:t>
            </a:r>
          </a:p>
          <a:p>
            <a:pPr marL="285750" indent="-285750"/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latin typeface="Muli"/>
                <a:ea typeface="Muli"/>
                <a:cs typeface="Muli"/>
                <a:sym typeface="Muli"/>
              </a:rPr>
              <a:t>Về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vai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trò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he Role of e-Commerce in the Growth Story of MSMEs - Textile Magazine,  Textile News, Apparel News, Fashion News">
            <a:extLst>
              <a:ext uri="{FF2B5EF4-FFF2-40B4-BE49-F238E27FC236}">
                <a16:creationId xmlns:a16="http://schemas.microsoft.com/office/drawing/2014/main" id="{B09E9424-4987-209E-A639-81FD73C9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474" y="1864075"/>
            <a:ext cx="3077145" cy="18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A5A8E4-E749-A7ED-30D9-7DBFE6092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343999"/>
              </p:ext>
            </p:extLst>
          </p:nvPr>
        </p:nvGraphicFramePr>
        <p:xfrm>
          <a:off x="1438003" y="2374708"/>
          <a:ext cx="5197475" cy="2044954"/>
        </p:xfrm>
        <a:graphic>
          <a:graphicData uri="http://schemas.openxmlformats.org/drawingml/2006/table">
            <a:tbl>
              <a:tblPr firstRow="1" firstCol="1" bandRow="1">
                <a:tableStyleId>{11C96770-1785-4E1D-BA4B-D1811AFC80A4}</a:tableStyleId>
              </a:tblPr>
              <a:tblGrid>
                <a:gridCol w="2457450">
                  <a:extLst>
                    <a:ext uri="{9D8B030D-6E8A-4147-A177-3AD203B41FA5}">
                      <a16:colId xmlns:a16="http://schemas.microsoft.com/office/drawing/2014/main" val="3230135319"/>
                    </a:ext>
                  </a:extLst>
                </a:gridCol>
                <a:gridCol w="2740025">
                  <a:extLst>
                    <a:ext uri="{9D8B030D-6E8A-4147-A177-3AD203B41FA5}">
                      <a16:colId xmlns:a16="http://schemas.microsoft.com/office/drawing/2014/main" val="930919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Function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8488504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Register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Register for being an official user.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627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Search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Find event by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9870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Events by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Show events by particular category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518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upcoming events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Show a wide range of upcoming events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7066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detailed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Display detailed information by particular event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174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Register for organizer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 Register for being an official organizer.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592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73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B22-C59E-5F7B-949B-F272EAE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24" y="2499500"/>
            <a:ext cx="5936203" cy="841800"/>
          </a:xfrm>
        </p:spPr>
        <p:txBody>
          <a:bodyPr/>
          <a:lstStyle/>
          <a:p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nghệ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69E80-3E5A-9528-AABD-3896265CDE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8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nghệ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Back-end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4" descr="JWT là gì? khái niệm về json web token » Thuận Nhật">
            <a:extLst>
              <a:ext uri="{FF2B5EF4-FFF2-40B4-BE49-F238E27FC236}">
                <a16:creationId xmlns:a16="http://schemas.microsoft.com/office/drawing/2014/main" id="{90AF7D5E-E741-1013-EF09-03381A58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50" y="1961824"/>
            <a:ext cx="261937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tackjava.com/wp-content/uploads/2018/03/SPRING...">
            <a:extLst>
              <a:ext uri="{FF2B5EF4-FFF2-40B4-BE49-F238E27FC236}">
                <a16:creationId xmlns:a16="http://schemas.microsoft.com/office/drawing/2014/main" id="{E310695F-DBE4-FAB2-8AA4-8285D1009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28" y="1961824"/>
            <a:ext cx="2539324" cy="1743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78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nghệ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Database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Sử dụng MongoDB như thế nào? Ưu nhược điểm khi sử dụng">
            <a:extLst>
              <a:ext uri="{FF2B5EF4-FFF2-40B4-BE49-F238E27FC236}">
                <a16:creationId xmlns:a16="http://schemas.microsoft.com/office/drawing/2014/main" id="{52F2E365-5CBD-9077-C65B-EE8C12178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70" y="1700030"/>
            <a:ext cx="3115060" cy="191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266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nghệ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Front-end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ReactJS là gì? Những điều có thể bạn chưa biết về ReactJS">
            <a:extLst>
              <a:ext uri="{FF2B5EF4-FFF2-40B4-BE49-F238E27FC236}">
                <a16:creationId xmlns:a16="http://schemas.microsoft.com/office/drawing/2014/main" id="{CA7560E4-B0FB-041C-E0D9-5B541B74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86" y="1656732"/>
            <a:ext cx="3253397" cy="1830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otre design d'interface personnalisé grâce à Ant Design">
            <a:extLst>
              <a:ext uri="{FF2B5EF4-FFF2-40B4-BE49-F238E27FC236}">
                <a16:creationId xmlns:a16="http://schemas.microsoft.com/office/drawing/2014/main" id="{9427A6E2-CAB3-0700-6CF7-DA7D0C1F9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155" y="1717022"/>
            <a:ext cx="1894860" cy="189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24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nghệ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endParaRPr lang="en-US"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Front-end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 descr="A Newbie's Guide to React Query | Theodo">
            <a:extLst>
              <a:ext uri="{FF2B5EF4-FFF2-40B4-BE49-F238E27FC236}">
                <a16:creationId xmlns:a16="http://schemas.microsoft.com/office/drawing/2014/main" id="{9393373E-97DC-1A04-4FAC-47A238BC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87" y="1959835"/>
            <a:ext cx="2817167" cy="179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dux Toolkit | Redux Toolkit">
            <a:extLst>
              <a:ext uri="{FF2B5EF4-FFF2-40B4-BE49-F238E27FC236}">
                <a16:creationId xmlns:a16="http://schemas.microsoft.com/office/drawing/2014/main" id="{D40619E3-B18B-A956-A2B3-6DCE1220E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511" y="1896192"/>
            <a:ext cx="3835069" cy="1917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05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3DB6-6590-427C-E704-441F0732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Hướng phát triển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FCCFC-4B72-F4BD-0095-F186D1D412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6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NỘI DUNG BÁO CÁO</a:t>
            </a:r>
            <a:endParaRPr sz="2800"/>
          </a:p>
        </p:txBody>
      </p:sp>
      <p:grpSp>
        <p:nvGrpSpPr>
          <p:cNvPr id="326" name="Google Shape;326;p45"/>
          <p:cNvGrpSpPr/>
          <p:nvPr/>
        </p:nvGrpSpPr>
        <p:grpSpPr>
          <a:xfrm>
            <a:off x="3959225" y="745543"/>
            <a:ext cx="278152" cy="345818"/>
            <a:chOff x="0" y="46600"/>
            <a:chExt cx="3121800" cy="5004600"/>
          </a:xfrm>
        </p:grpSpPr>
        <p:sp>
          <p:nvSpPr>
            <p:cNvPr id="327" name="Google Shape;327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45"/>
          <p:cNvSpPr txBox="1"/>
          <p:nvPr/>
        </p:nvSpPr>
        <p:spPr>
          <a:xfrm>
            <a:off x="4368636" y="687000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Giới thiệu dự án</a:t>
            </a:r>
          </a:p>
        </p:txBody>
      </p:sp>
      <p:sp>
        <p:nvSpPr>
          <p:cNvPr id="331" name="Google Shape;331;p45"/>
          <p:cNvSpPr txBox="1"/>
          <p:nvPr/>
        </p:nvSpPr>
        <p:spPr>
          <a:xfrm>
            <a:off x="4368635" y="1328502"/>
            <a:ext cx="4852035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Xác định vai trò của người dùng</a:t>
            </a:r>
            <a:endParaRPr sz="28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4368635" y="2590238"/>
            <a:ext cx="3810205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Các công nghệ sử dụng</a:t>
            </a:r>
            <a:endParaRPr sz="28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4368636" y="3226047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Hướng phát triển</a:t>
            </a:r>
            <a:endParaRPr sz="28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35" name="Google Shape;335;p45"/>
          <p:cNvGrpSpPr/>
          <p:nvPr/>
        </p:nvGrpSpPr>
        <p:grpSpPr>
          <a:xfrm>
            <a:off x="3959225" y="1392047"/>
            <a:ext cx="278152" cy="345818"/>
            <a:chOff x="0" y="46600"/>
            <a:chExt cx="3121800" cy="5004600"/>
          </a:xfrm>
        </p:grpSpPr>
        <p:sp>
          <p:nvSpPr>
            <p:cNvPr id="336" name="Google Shape;336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5"/>
          <p:cNvGrpSpPr/>
          <p:nvPr/>
        </p:nvGrpSpPr>
        <p:grpSpPr>
          <a:xfrm>
            <a:off x="3959225" y="2648806"/>
            <a:ext cx="278152" cy="345818"/>
            <a:chOff x="0" y="46600"/>
            <a:chExt cx="3121800" cy="5004600"/>
          </a:xfrm>
        </p:grpSpPr>
        <p:sp>
          <p:nvSpPr>
            <p:cNvPr id="340" name="Google Shape;340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45"/>
          <p:cNvGrpSpPr/>
          <p:nvPr/>
        </p:nvGrpSpPr>
        <p:grpSpPr>
          <a:xfrm>
            <a:off x="3959226" y="3249365"/>
            <a:ext cx="278152" cy="345818"/>
            <a:chOff x="0" y="46600"/>
            <a:chExt cx="3121800" cy="5004600"/>
          </a:xfrm>
        </p:grpSpPr>
        <p:sp>
          <p:nvSpPr>
            <p:cNvPr id="344" name="Google Shape;344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32;p45">
            <a:extLst>
              <a:ext uri="{FF2B5EF4-FFF2-40B4-BE49-F238E27FC236}">
                <a16:creationId xmlns:a16="http://schemas.microsoft.com/office/drawing/2014/main" id="{60D75CD6-9821-138D-9E1E-ADCC645C76C4}"/>
              </a:ext>
            </a:extLst>
          </p:cNvPr>
          <p:cNvSpPr txBox="1"/>
          <p:nvPr/>
        </p:nvSpPr>
        <p:spPr>
          <a:xfrm>
            <a:off x="4368635" y="1951690"/>
            <a:ext cx="3810205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Thiết kế hệ thống</a:t>
            </a:r>
            <a:endParaRPr sz="28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" name="Google Shape;339;p45">
            <a:extLst>
              <a:ext uri="{FF2B5EF4-FFF2-40B4-BE49-F238E27FC236}">
                <a16:creationId xmlns:a16="http://schemas.microsoft.com/office/drawing/2014/main" id="{657392F4-6F24-2AAF-F51D-4EB096A25220}"/>
              </a:ext>
            </a:extLst>
          </p:cNvPr>
          <p:cNvGrpSpPr/>
          <p:nvPr/>
        </p:nvGrpSpPr>
        <p:grpSpPr>
          <a:xfrm>
            <a:off x="3959225" y="2010258"/>
            <a:ext cx="278152" cy="345818"/>
            <a:chOff x="0" y="46600"/>
            <a:chExt cx="3121800" cy="5004600"/>
          </a:xfrm>
        </p:grpSpPr>
        <p:sp>
          <p:nvSpPr>
            <p:cNvPr id="4" name="Google Shape;340;p45">
              <a:extLst>
                <a:ext uri="{FF2B5EF4-FFF2-40B4-BE49-F238E27FC236}">
                  <a16:creationId xmlns:a16="http://schemas.microsoft.com/office/drawing/2014/main" id="{BAB7AE11-37CF-3CBF-A3BB-E8D925564C37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1;p45">
              <a:extLst>
                <a:ext uri="{FF2B5EF4-FFF2-40B4-BE49-F238E27FC236}">
                  <a16:creationId xmlns:a16="http://schemas.microsoft.com/office/drawing/2014/main" id="{1C0AA38E-E7DA-41C0-2A50-5025D053D519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2;p45">
              <a:extLst>
                <a:ext uri="{FF2B5EF4-FFF2-40B4-BE49-F238E27FC236}">
                  <a16:creationId xmlns:a16="http://schemas.microsoft.com/office/drawing/2014/main" id="{FBD835C0-42F8-82D5-8F89-3F81BB0BE8A5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Tài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tham</a:t>
            </a:r>
            <a:r>
              <a:rPr lang="en-US"/>
              <a:t> </a:t>
            </a:r>
            <a:r>
              <a:rPr lang="en-US" err="1"/>
              <a:t>khảo</a:t>
            </a:r>
            <a:endParaRPr lang="en-US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A902A-F8C8-489F-A93B-62D186042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475" y="1348400"/>
            <a:ext cx="7869758" cy="3416400"/>
          </a:xfrm>
        </p:spPr>
        <p:txBody>
          <a:bodyPr/>
          <a:lstStyle/>
          <a:p>
            <a:r>
              <a:rPr lang="en-US"/>
              <a:t>[1].Pros and Cons of MongoDB</a:t>
            </a:r>
          </a:p>
          <a:p>
            <a:pPr marL="114300" indent="0">
              <a:buNone/>
            </a:pPr>
            <a:r>
              <a:rPr lang="en-US">
                <a:hlinkClick r:id="rId3"/>
              </a:rPr>
              <a:t>https://www.knowledgenile.com/blogs/pros-and-cons-of-mongodb/</a:t>
            </a:r>
            <a:endParaRPr lang="en-US"/>
          </a:p>
          <a:p>
            <a:r>
              <a:rPr lang="en-US"/>
              <a:t>[2].JSON Web Tokens</a:t>
            </a:r>
          </a:p>
          <a:p>
            <a:pPr marL="114300" indent="0">
              <a:buNone/>
            </a:pPr>
            <a:r>
              <a:rPr lang="en-US">
                <a:hlinkClick r:id="rId4"/>
              </a:rPr>
              <a:t>https://jwt.io/</a:t>
            </a:r>
            <a:endParaRPr lang="en-US"/>
          </a:p>
          <a:p>
            <a:r>
              <a:rPr lang="en-US"/>
              <a:t>[3].Applying Redux to ReactJS</a:t>
            </a:r>
          </a:p>
          <a:p>
            <a:pPr marL="114300" indent="0">
              <a:buNone/>
            </a:pPr>
            <a:r>
              <a:rPr lang="en-US">
                <a:hlinkClick r:id="rId5"/>
              </a:rPr>
              <a:t>https://viblo.asia/p/redux-trong-react-la-gi-1Je5EDX0lnL</a:t>
            </a:r>
            <a:endParaRPr lang="en-US"/>
          </a:p>
          <a:p>
            <a:r>
              <a:rPr lang="en-US"/>
              <a:t>[4].Redux official document </a:t>
            </a:r>
          </a:p>
          <a:p>
            <a:pPr marL="114300" indent="0">
              <a:buNone/>
            </a:pPr>
            <a:r>
              <a:rPr lang="en-US">
                <a:hlinkClick r:id="rId6"/>
              </a:rPr>
              <a:t>https://redux.js.org/</a:t>
            </a:r>
            <a:endParaRPr lang="en-US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[5]Noticeable features of Spring Boot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https://hocspringboot.net/2020/10/17/spring-boot-co-gi-hay-va-nhung-tinh-nang-cua-springboot/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86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0B3"/>
            </a:gs>
            <a:gs pos="50000">
              <a:srgbClr val="EBC034"/>
            </a:gs>
            <a:gs pos="100000">
              <a:srgbClr val="D79E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0" name="Google Shape;1220;p75"/>
          <p:cNvGrpSpPr/>
          <p:nvPr/>
        </p:nvGrpSpPr>
        <p:grpSpPr>
          <a:xfrm>
            <a:off x="2149887" y="1949831"/>
            <a:ext cx="5148538" cy="1385900"/>
            <a:chOff x="2149887" y="1949831"/>
            <a:chExt cx="5148538" cy="1385900"/>
          </a:xfrm>
        </p:grpSpPr>
        <p:grpSp>
          <p:nvGrpSpPr>
            <p:cNvPr id="1221" name="Google Shape;1221;p75"/>
            <p:cNvGrpSpPr/>
            <p:nvPr/>
          </p:nvGrpSpPr>
          <p:grpSpPr>
            <a:xfrm>
              <a:off x="2149887" y="1949831"/>
              <a:ext cx="1127125" cy="1385900"/>
              <a:chOff x="3221037" y="1929606"/>
              <a:chExt cx="1127125" cy="1385900"/>
            </a:xfrm>
          </p:grpSpPr>
          <p:sp>
            <p:nvSpPr>
              <p:cNvPr id="1222" name="Google Shape;1222;p75"/>
              <p:cNvSpPr/>
              <p:nvPr/>
            </p:nvSpPr>
            <p:spPr>
              <a:xfrm>
                <a:off x="3221037" y="1929606"/>
                <a:ext cx="1127125" cy="138590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 extrusionOk="0">
                    <a:moveTo>
                      <a:pt x="9786" y="4479"/>
                    </a:moveTo>
                    <a:cubicBezTo>
                      <a:pt x="9957" y="4549"/>
                      <a:pt x="9915" y="4653"/>
                      <a:pt x="10000" y="4792"/>
                    </a:cubicBezTo>
                    <a:lnTo>
                      <a:pt x="10000" y="9236"/>
                    </a:lnTo>
                    <a:cubicBezTo>
                      <a:pt x="10000" y="9653"/>
                      <a:pt x="9573" y="10000"/>
                      <a:pt x="9060" y="10000"/>
                    </a:cubicBezTo>
                    <a:lnTo>
                      <a:pt x="940" y="10000"/>
                    </a:lnTo>
                    <a:cubicBezTo>
                      <a:pt x="342" y="10000"/>
                      <a:pt x="0" y="9653"/>
                      <a:pt x="0" y="9236"/>
                    </a:cubicBezTo>
                    <a:lnTo>
                      <a:pt x="0" y="694"/>
                    </a:lnTo>
                    <a:cubicBezTo>
                      <a:pt x="0" y="278"/>
                      <a:pt x="342" y="0"/>
                      <a:pt x="855" y="0"/>
                    </a:cubicBezTo>
                    <a:lnTo>
                      <a:pt x="7009" y="0"/>
                    </a:lnTo>
                    <a:cubicBezTo>
                      <a:pt x="7179" y="139"/>
                      <a:pt x="7179" y="417"/>
                      <a:pt x="7179" y="625"/>
                    </a:cubicBezTo>
                    <a:lnTo>
                      <a:pt x="7179" y="2222"/>
                    </a:lnTo>
                    <a:cubicBezTo>
                      <a:pt x="7179" y="2431"/>
                      <a:pt x="7436" y="2569"/>
                      <a:pt x="7521" y="2708"/>
                    </a:cubicBezTo>
                    <a:cubicBezTo>
                      <a:pt x="8120" y="3125"/>
                      <a:pt x="8632" y="3542"/>
                      <a:pt x="9145" y="3958"/>
                    </a:cubicBezTo>
                    <a:cubicBezTo>
                      <a:pt x="9231" y="4097"/>
                      <a:pt x="9334" y="4062"/>
                      <a:pt x="9632" y="4312"/>
                    </a:cubicBezTo>
                  </a:path>
                </a:pathLst>
              </a:custGeom>
              <a:solidFill>
                <a:srgbClr val="F7B600"/>
              </a:solidFill>
              <a:ln w="12700" cap="flat" cmpd="sng">
                <a:solidFill>
                  <a:srgbClr val="FFC92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75"/>
              <p:cNvSpPr/>
              <p:nvPr/>
            </p:nvSpPr>
            <p:spPr>
              <a:xfrm>
                <a:off x="4011612" y="1929606"/>
                <a:ext cx="33655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5" h="39" extrusionOk="0">
                    <a:moveTo>
                      <a:pt x="0" y="34"/>
                    </a:moveTo>
                    <a:cubicBezTo>
                      <a:pt x="0" y="23"/>
                      <a:pt x="0" y="11"/>
                      <a:pt x="0" y="0"/>
                    </a:cubicBezTo>
                    <a:cubicBezTo>
                      <a:pt x="12" y="11"/>
                      <a:pt x="24" y="22"/>
                      <a:pt x="35" y="34"/>
                    </a:cubicBezTo>
                    <a:cubicBezTo>
                      <a:pt x="33" y="36"/>
                      <a:pt x="32" y="36"/>
                      <a:pt x="30" y="36"/>
                    </a:cubicBezTo>
                    <a:cubicBezTo>
                      <a:pt x="20" y="36"/>
                      <a:pt x="10" y="39"/>
                      <a:pt x="0" y="34"/>
                    </a:cubicBezTo>
                    <a:close/>
                  </a:path>
                </a:pathLst>
              </a:custGeom>
              <a:solidFill>
                <a:srgbClr val="FEE06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75"/>
              <p:cNvSpPr/>
              <p:nvPr/>
            </p:nvSpPr>
            <p:spPr>
              <a:xfrm>
                <a:off x="4011612" y="2256631"/>
                <a:ext cx="336550" cy="336550"/>
              </a:xfrm>
              <a:custGeom>
                <a:avLst/>
                <a:gdLst/>
                <a:ahLst/>
                <a:cxnLst/>
                <a:rect l="l" t="t" r="r" b="b"/>
                <a:pathLst>
                  <a:path w="10000" h="10000" extrusionOk="0">
                    <a:moveTo>
                      <a:pt x="0" y="0"/>
                    </a:moveTo>
                    <a:lnTo>
                      <a:pt x="10000" y="0"/>
                    </a:lnTo>
                    <a:lnTo>
                      <a:pt x="10000" y="10000"/>
                    </a:lnTo>
                    <a:cubicBezTo>
                      <a:pt x="9362" y="9057"/>
                      <a:pt x="1457" y="1924"/>
                      <a:pt x="0" y="0"/>
                    </a:cubicBezTo>
                    <a:close/>
                  </a:path>
                </a:pathLst>
              </a:custGeom>
              <a:solidFill>
                <a:srgbClr val="D59D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75"/>
              <p:cNvSpPr/>
              <p:nvPr/>
            </p:nvSpPr>
            <p:spPr>
              <a:xfrm>
                <a:off x="3241040" y="2425894"/>
                <a:ext cx="1087200" cy="67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Calibri"/>
                  <a:buNone/>
                </a:pPr>
                <a:r>
                  <a:rPr lang="en" sz="3600" b="0" i="0" u="none" strike="noStrike" cap="none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FGST</a:t>
                </a:r>
                <a:endParaRPr sz="36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226" name="Google Shape;1226;p75"/>
            <p:cNvSpPr txBox="1"/>
            <p:nvPr/>
          </p:nvSpPr>
          <p:spPr>
            <a:xfrm>
              <a:off x="4098025" y="2210975"/>
              <a:ext cx="3200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0" i="0" u="none" strike="noStrike" cap="none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Free Google</a:t>
              </a:r>
              <a:r>
                <a:rPr lang="en"/>
                <a:t> </a:t>
              </a:r>
              <a:r>
                <a:rPr lang="en" sz="2800" b="0" i="0" u="none" strike="noStrike" cap="none">
                  <a:solidFill>
                    <a:srgbClr val="595959"/>
                  </a:solidFill>
                  <a:latin typeface="Open Sans"/>
                  <a:ea typeface="Open Sans"/>
                  <a:cs typeface="Open Sans"/>
                  <a:sym typeface="Open Sans"/>
                </a:rPr>
                <a:t>Slides Templates</a:t>
              </a:r>
              <a:endParaRPr sz="2800" b="0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27" name="Google Shape;1227;p75"/>
            <p:cNvCxnSpPr/>
            <p:nvPr/>
          </p:nvCxnSpPr>
          <p:spPr>
            <a:xfrm>
              <a:off x="3809625" y="2334275"/>
              <a:ext cx="0" cy="7377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4193E-385B-1087-8AC3-729A17E2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A1CA8-44E9-5467-F117-CFE171D10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76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Usecase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3E3BF36-6A51-A3A5-B4B0-0FE9E9972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68" y="941525"/>
            <a:ext cx="4010509" cy="3823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E9320-79CC-A5B9-BCDA-FBBCD6586770}"/>
              </a:ext>
            </a:extLst>
          </p:cNvPr>
          <p:cNvSpPr txBox="1"/>
          <p:nvPr/>
        </p:nvSpPr>
        <p:spPr>
          <a:xfrm>
            <a:off x="3817089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Client-side Use Case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28875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Usecase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21E9320-79CC-A5B9-BCDA-FBBCD6586770}"/>
              </a:ext>
            </a:extLst>
          </p:cNvPr>
          <p:cNvSpPr txBox="1"/>
          <p:nvPr/>
        </p:nvSpPr>
        <p:spPr>
          <a:xfrm>
            <a:off x="3817089" y="48357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Administration-side Use Case</a:t>
            </a:r>
            <a:endParaRPr lang="en-US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AD0D5-E2F9-0900-B5C6-1BC825CB2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61" y="941525"/>
            <a:ext cx="4572000" cy="386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6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Thiết kế Cơ sở dữ liệu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896014D-F141-DD57-5667-2751230D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450" y="115467"/>
            <a:ext cx="4209113" cy="49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5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dự </a:t>
            </a:r>
            <a:r>
              <a:rPr lang="en-US" err="1"/>
              <a:t>án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D7B97-EEDF-1A71-3B89-D2243298F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endParaRPr lang="en-US"/>
          </a:p>
        </p:txBody>
      </p:sp>
      <p:sp>
        <p:nvSpPr>
          <p:cNvPr id="387" name="Google Shape;387;p49"/>
          <p:cNvSpPr txBox="1">
            <a:spLocks noGrp="1"/>
          </p:cNvSpPr>
          <p:nvPr>
            <p:ph type="body" idx="1"/>
          </p:nvPr>
        </p:nvSpPr>
        <p:spPr>
          <a:xfrm>
            <a:off x="370475" y="1500800"/>
            <a:ext cx="641309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Xây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dựng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website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cho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phép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người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dùng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có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thể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tiếp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cận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việc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mua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vé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sự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kiện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online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Hỗ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trợ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những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người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tổ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chức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có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thể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dễ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dàng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quản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lý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các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sự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kiện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hoá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đơn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Xây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dựng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website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cho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phép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quản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trị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viên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quản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lý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tài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b="1" err="1">
                <a:solidFill>
                  <a:schemeClr val="dk1"/>
                </a:solidFill>
                <a:highlight>
                  <a:srgbClr val="FFFFFF"/>
                </a:highlight>
              </a:rPr>
              <a:t>khoản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3686DB-A820-8685-E486-F05D3E79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73" y="2093989"/>
            <a:ext cx="2197860" cy="14466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9EFA-CD44-CD29-3DE5-9240DE56E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24" y="2903537"/>
            <a:ext cx="6276445" cy="841800"/>
          </a:xfrm>
        </p:spPr>
        <p:txBody>
          <a:bodyPr/>
          <a:lstStyle/>
          <a:p>
            <a:r>
              <a:rPr lang="vi-VN"/>
              <a:t>Xác định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vi-VN"/>
              <a:t>của người dùn</a:t>
            </a:r>
            <a:r>
              <a:rPr lang="en-US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271226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Xác định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vi-VN"/>
              <a:t>của người dùn</a:t>
            </a:r>
            <a:r>
              <a:rPr lang="en-US"/>
              <a:t>g</a:t>
            </a: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latin typeface="Muli"/>
                <a:ea typeface="Muli"/>
                <a:cs typeface="Muli"/>
                <a:sym typeface="Muli"/>
              </a:rPr>
              <a:t>Về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khảo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sát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7D1F37A-A441-22E8-DCA1-B0444FDF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15" y="1823992"/>
            <a:ext cx="6186769" cy="305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F5170-EC96-1563-309D-0779AF80CED8}"/>
              </a:ext>
            </a:extLst>
          </p:cNvPr>
          <p:cNvSpPr txBox="1"/>
          <p:nvPr/>
        </p:nvSpPr>
        <p:spPr>
          <a:xfrm>
            <a:off x="28483" y="1365054"/>
            <a:ext cx="457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571500">
              <a:lnSpc>
                <a:spcPct val="150000"/>
              </a:lnSpc>
              <a:spcAft>
                <a:spcPts val="800"/>
              </a:spcAft>
              <a:tabLst>
                <a:tab pos="-342900" algn="l"/>
                <a:tab pos="3543300" algn="l"/>
              </a:tabLst>
            </a:pPr>
            <a:r>
              <a:rPr lang="en-US" sz="14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https://ticketbox.vn/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3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Xác định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vi-VN"/>
              <a:t>của người dùn</a:t>
            </a:r>
            <a:r>
              <a:rPr lang="en-US"/>
              <a:t>g</a:t>
            </a: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latin typeface="Muli"/>
                <a:ea typeface="Muli"/>
                <a:cs typeface="Muli"/>
                <a:sym typeface="Muli"/>
              </a:rPr>
              <a:t>Về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khảo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sát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58F5170-EC96-1563-309D-0779AF80CED8}"/>
              </a:ext>
            </a:extLst>
          </p:cNvPr>
          <p:cNvSpPr txBox="1"/>
          <p:nvPr/>
        </p:nvSpPr>
        <p:spPr>
          <a:xfrm>
            <a:off x="28483" y="1365054"/>
            <a:ext cx="457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571500">
              <a:lnSpc>
                <a:spcPct val="150000"/>
              </a:lnSpc>
              <a:spcAft>
                <a:spcPts val="800"/>
              </a:spcAft>
              <a:tabLst>
                <a:tab pos="-342900" algn="l"/>
                <a:tab pos="3543300" algn="l"/>
              </a:tabLst>
            </a:pPr>
            <a:r>
              <a:rPr lang="en-US" sz="14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https://ticketgo.vn/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02C4A4-E04E-8E33-BAE0-A689115E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57" y="1910812"/>
            <a:ext cx="5760085" cy="278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1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Xác định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vi-VN"/>
              <a:t>của người dùn</a:t>
            </a:r>
            <a:r>
              <a:rPr lang="en-US"/>
              <a:t>g</a:t>
            </a: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latin typeface="Muli"/>
                <a:ea typeface="Muli"/>
                <a:cs typeface="Muli"/>
                <a:sym typeface="Muli"/>
              </a:rPr>
              <a:t>Về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khảo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sát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58F5170-EC96-1563-309D-0779AF80CED8}"/>
              </a:ext>
            </a:extLst>
          </p:cNvPr>
          <p:cNvSpPr txBox="1"/>
          <p:nvPr/>
        </p:nvSpPr>
        <p:spPr>
          <a:xfrm>
            <a:off x="28483" y="1365054"/>
            <a:ext cx="4572000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571500">
              <a:lnSpc>
                <a:spcPct val="150000"/>
              </a:lnSpc>
              <a:spcAft>
                <a:spcPts val="800"/>
              </a:spcAft>
              <a:tabLst>
                <a:tab pos="-342900" algn="l"/>
                <a:tab pos="3543300" algn="l"/>
              </a:tabLst>
            </a:pPr>
            <a:r>
              <a:rPr lang="en-US" sz="14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https://introart.com.vn/</a:t>
            </a:r>
            <a:endParaRPr lang="en-US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1FCDAB3A-97C2-1262-F98A-5F1175B7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999" y="1833295"/>
            <a:ext cx="5760085" cy="2907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28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xfrm>
            <a:off x="370483" y="452658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Xác định </a:t>
            </a:r>
            <a:r>
              <a:rPr lang="en-US" err="1"/>
              <a:t>yêu</a:t>
            </a:r>
            <a:r>
              <a:rPr lang="en-US"/>
              <a:t> </a:t>
            </a:r>
            <a:r>
              <a:rPr lang="en-US" err="1"/>
              <a:t>cầu</a:t>
            </a:r>
            <a:r>
              <a:rPr lang="en-US"/>
              <a:t> </a:t>
            </a:r>
            <a:r>
              <a:rPr lang="vi-VN"/>
              <a:t>của người dùn</a:t>
            </a:r>
            <a:r>
              <a:rPr lang="en-US"/>
              <a:t>g</a:t>
            </a:r>
          </a:p>
        </p:txBody>
      </p:sp>
      <p:sp>
        <p:nvSpPr>
          <p:cNvPr id="387" name="Google Shape;387;p49"/>
          <p:cNvSpPr txBox="1">
            <a:spLocks noGrp="1"/>
          </p:cNvSpPr>
          <p:nvPr>
            <p:ph type="body" idx="1"/>
          </p:nvPr>
        </p:nvSpPr>
        <p:spPr>
          <a:xfrm>
            <a:off x="270986" y="1318505"/>
            <a:ext cx="6717111" cy="763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Admin: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người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dùng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có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quyền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quản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lý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tài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khoản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của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cả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khách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hàng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và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nhà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600" b="1" err="1">
                <a:solidFill>
                  <a:schemeClr val="dk1"/>
                </a:solidFill>
                <a:highlight>
                  <a:srgbClr val="FFFFFF"/>
                </a:highlight>
              </a:rPr>
              <a:t>tổ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</a:rPr>
              <a:t> chức</a:t>
            </a:r>
          </a:p>
          <a:p>
            <a:pPr marL="285750" indent="-285750"/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88" name="Google Shape;388;p49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latin typeface="Muli"/>
                <a:ea typeface="Muli"/>
                <a:cs typeface="Muli"/>
                <a:sym typeface="Muli"/>
              </a:rPr>
              <a:t>Về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vai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err="1">
                <a:latin typeface="Muli"/>
                <a:ea typeface="Muli"/>
                <a:cs typeface="Muli"/>
                <a:sym typeface="Muli"/>
              </a:rPr>
              <a:t>trò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he Role of e-Commerce in the Growth Story of MSMEs - Textile Magazine,  Textile News, Apparel News, Fashion News">
            <a:extLst>
              <a:ext uri="{FF2B5EF4-FFF2-40B4-BE49-F238E27FC236}">
                <a16:creationId xmlns:a16="http://schemas.microsoft.com/office/drawing/2014/main" id="{B09E9424-4987-209E-A639-81FD73C9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474" y="1864075"/>
            <a:ext cx="3077145" cy="18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B5571C-E5A0-698C-0425-EA781F2DD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19494"/>
              </p:ext>
            </p:extLst>
          </p:nvPr>
        </p:nvGraphicFramePr>
        <p:xfrm>
          <a:off x="1256517" y="2081561"/>
          <a:ext cx="5042535" cy="2659507"/>
        </p:xfrm>
        <a:graphic>
          <a:graphicData uri="http://schemas.openxmlformats.org/drawingml/2006/table">
            <a:tbl>
              <a:tblPr firstRow="1" firstCol="1" bandRow="1">
                <a:tableStyleId>{11C96770-1785-4E1D-BA4B-D1811AFC80A4}</a:tableStyleId>
              </a:tblPr>
              <a:tblGrid>
                <a:gridCol w="2495550">
                  <a:extLst>
                    <a:ext uri="{9D8B030D-6E8A-4147-A177-3AD203B41FA5}">
                      <a16:colId xmlns:a16="http://schemas.microsoft.com/office/drawing/2014/main" val="2977535550"/>
                    </a:ext>
                  </a:extLst>
                </a:gridCol>
                <a:gridCol w="2546985">
                  <a:extLst>
                    <a:ext uri="{9D8B030D-6E8A-4147-A177-3AD203B41FA5}">
                      <a16:colId xmlns:a16="http://schemas.microsoft.com/office/drawing/2014/main" val="24864358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Function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298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Login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Access to system as an admin role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62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Forgot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Verify password with OTP code sent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8503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profile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information user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3663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avatar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Update avatar for user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0773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Customer accounts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List all customer accounts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614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View Organizer accounts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List all organizer accounts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7338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Approve pending organizer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Approve application from guest who want to be a organizer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8508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Refuse pending organizer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refuse application from guest who want to be a organizer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6497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7391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900</Words>
  <Application>Microsoft Office PowerPoint</Application>
  <PresentationFormat>On-screen Show (16:9)</PresentationFormat>
  <Paragraphs>176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Lato</vt:lpstr>
      <vt:lpstr>Times New Roman</vt:lpstr>
      <vt:lpstr>Dosis</vt:lpstr>
      <vt:lpstr>Raleway</vt:lpstr>
      <vt:lpstr>Arial</vt:lpstr>
      <vt:lpstr>Muli</vt:lpstr>
      <vt:lpstr>Open Sans</vt:lpstr>
      <vt:lpstr>Calibri</vt:lpstr>
      <vt:lpstr>Simple Light</vt:lpstr>
      <vt:lpstr>Simple Light</vt:lpstr>
      <vt:lpstr>PowerPoint Presentation</vt:lpstr>
      <vt:lpstr>NỘI DUNG BÁO CÁO</vt:lpstr>
      <vt:lpstr>Giới thiệu dự án</vt:lpstr>
      <vt:lpstr>Giới thiệu dự án</vt:lpstr>
      <vt:lpstr>Xác định yêu cầu của người dùng</vt:lpstr>
      <vt:lpstr>Xác định yêu cầu của người dùng</vt:lpstr>
      <vt:lpstr>Xác định yêu cầu của người dùng</vt:lpstr>
      <vt:lpstr>Xác định yêu cầu của người dùng</vt:lpstr>
      <vt:lpstr>Xác định yêu cầu của người dùng</vt:lpstr>
      <vt:lpstr>Xác định yêu cầu của người dùng</vt:lpstr>
      <vt:lpstr>Xác định yêu cầu của người dùng</vt:lpstr>
      <vt:lpstr>Xác định yêu cầu của người dùng</vt:lpstr>
      <vt:lpstr>Xác định yêu cầu của người dùng</vt:lpstr>
      <vt:lpstr>Các công nghệ sử dụng</vt:lpstr>
      <vt:lpstr>Các công nghệ sử dụng</vt:lpstr>
      <vt:lpstr>Các công nghệ sử dụng</vt:lpstr>
      <vt:lpstr>Các công nghệ sử dụng</vt:lpstr>
      <vt:lpstr>Các công nghệ sử dụng</vt:lpstr>
      <vt:lpstr>Hướng phát triển</vt:lpstr>
      <vt:lpstr>Tài liệu tham khảo</vt:lpstr>
      <vt:lpstr>PowerPoint Presentation</vt:lpstr>
      <vt:lpstr>Thiết kế hệ thống</vt:lpstr>
      <vt:lpstr>Thiết kế hệ thống</vt:lpstr>
      <vt:lpstr>Thiết kế hệ thống</vt:lpstr>
      <vt:lpstr>Thiết kế hệ thống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ACER</cp:lastModifiedBy>
  <cp:revision>23</cp:revision>
  <dcterms:modified xsi:type="dcterms:W3CDTF">2023-03-11T02:28:59Z</dcterms:modified>
</cp:coreProperties>
</file>